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1"/>
  </p:notesMasterIdLst>
  <p:sldIdLst>
    <p:sldId id="256" r:id="rId2"/>
    <p:sldId id="275" r:id="rId3"/>
    <p:sldId id="278" r:id="rId4"/>
    <p:sldId id="270" r:id="rId5"/>
    <p:sldId id="272" r:id="rId6"/>
    <p:sldId id="259" r:id="rId7"/>
    <p:sldId id="274" r:id="rId8"/>
    <p:sldId id="279" r:id="rId9"/>
    <p:sldId id="28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A223A417-2EC2-4CF5-AD28-934821747CFB}">
          <p14:sldIdLst>
            <p14:sldId id="256"/>
            <p14:sldId id="275"/>
            <p14:sldId id="278"/>
            <p14:sldId id="270"/>
            <p14:sldId id="272"/>
            <p14:sldId id="259"/>
            <p14:sldId id="274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58">
          <p15:clr>
            <a:srgbClr val="A4A3A4"/>
          </p15:clr>
        </p15:guide>
        <p15:guide id="2" orient="horz" pos="2962">
          <p15:clr>
            <a:srgbClr val="A4A3A4"/>
          </p15:clr>
        </p15:guide>
        <p15:guide id="3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25"/>
    <a:srgbClr val="282426"/>
    <a:srgbClr val="292324"/>
    <a:srgbClr val="342C2D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8"/>
    <p:restoredTop sz="87166" autoAdjust="0"/>
  </p:normalViewPr>
  <p:slideViewPr>
    <p:cSldViewPr snapToGrid="0">
      <p:cViewPr>
        <p:scale>
          <a:sx n="80" d="100"/>
          <a:sy n="80" d="100"/>
        </p:scale>
        <p:origin x="-1938" y="-534"/>
      </p:cViewPr>
      <p:guideLst>
        <p:guide orient="horz" pos="2158"/>
        <p:guide orient="horz" pos="2962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6480B-F811-4588-AE78-309B8FCAE6FE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0AD2B-54FF-4A31-B075-7A18FB75B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2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Prnd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팀의 발표를 시작하겠습니다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저희팀에서</a:t>
            </a:r>
            <a:r>
              <a:rPr lang="ko-KR" altLang="en-US" dirty="0" smtClean="0"/>
              <a:t> 만들 작품은 경사로에 차를 </a:t>
            </a:r>
            <a:r>
              <a:rPr lang="ko-KR" altLang="en-US" dirty="0" err="1" smtClean="0"/>
              <a:t>주차하였을때</a:t>
            </a:r>
            <a:r>
              <a:rPr lang="ko-KR" altLang="en-US" dirty="0" smtClean="0"/>
              <a:t> 자동으로 주차브레이크를 채워주는 오토브레이크입니다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0AD2B-54FF-4A31-B075-7A18FB75BB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9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0AD2B-54FF-4A31-B075-7A18FB75BB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44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경사로에 주차를 했을 때 경사로의 기울기가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도 이상이 되면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자동으로 사이드 브레이크가 채워집니다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 장에서 그 원리를 보여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0AD2B-54FF-4A31-B075-7A18FB75BB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45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경사로에 주차를 했을 때 경사로의 기울기가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도 이상이 되면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자동으로 사이드 브레이크가 채워집니다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 장에서 그 원리를 보여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0AD2B-54FF-4A31-B075-7A18FB75BB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45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0AD2B-54FF-4A31-B075-7A18FB75BB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44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0AD2B-54FF-4A31-B075-7A18FB75BB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44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0AD2B-54FF-4A31-B075-7A18FB75BB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44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0AD2B-54FF-4A31-B075-7A18FB75BB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44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2972-6E10-419E-820B-D63AA7BE9EC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75531-6771-4FC9-83B3-5DA45DA30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02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2972-6E10-419E-820B-D63AA7BE9EC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75531-6771-4FC9-83B3-5DA45DA30A4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8153400" y="4889500"/>
            <a:ext cx="4025900" cy="1968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4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21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2972-6E10-419E-820B-D63AA7BE9EC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75531-6771-4FC9-83B3-5DA45DA30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동차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93" y="0"/>
            <a:ext cx="121956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609600" y="1539208"/>
            <a:ext cx="13411200" cy="15455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984" y="1539208"/>
            <a:ext cx="4693016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Auto Brake</a:t>
            </a:r>
            <a:endParaRPr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88189" y="2385594"/>
            <a:ext cx="18362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By. </a:t>
            </a:r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PR&amp;D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79172" y="5292290"/>
            <a:ext cx="2712602" cy="10567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 lang="ko-KR" altLang="en-US"/>
            </a:pP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팀원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21325108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김민종</a:t>
            </a:r>
          </a:p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  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 21525103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김유민</a:t>
            </a:r>
          </a:p>
          <a:p>
            <a:pPr lvl="0">
              <a:lnSpc>
                <a:spcPct val="120000"/>
              </a:lnSpc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21525106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정수현</a:t>
            </a:r>
          </a:p>
        </p:txBody>
      </p:sp>
      <p:grpSp>
        <p:nvGrpSpPr>
          <p:cNvPr id="8" name="그룹 7"/>
          <p:cNvGrpSpPr/>
          <p:nvPr/>
        </p:nvGrpSpPr>
        <p:grpSpPr>
          <a:xfrm rot="21145511">
            <a:off x="6339908" y="344263"/>
            <a:ext cx="6063399" cy="3669073"/>
            <a:chOff x="5720012" y="-1200171"/>
            <a:chExt cx="6063399" cy="3669073"/>
          </a:xfrm>
        </p:grpSpPr>
        <p:pic>
          <p:nvPicPr>
            <p:cNvPr id="10" name="Picture 4" descr="경남과학기술대학교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0" b="90000" l="9705" r="89873">
                          <a14:foregroundMark x1="41772" y1="31200" x2="41772" y2="32800"/>
                          <a14:foregroundMark x1="52743" y1="30400" x2="52743" y2="31200"/>
                          <a14:foregroundMark x1="42616" y1="40000" x2="42616" y2="40000"/>
                          <a14:foregroundMark x1="46414" y1="40400" x2="46414" y2="41200"/>
                          <a14:foregroundMark x1="51055" y1="41600" x2="51055" y2="42000"/>
                          <a14:foregroundMark x1="56962" y1="41600" x2="56962" y2="42000"/>
                          <a14:backgroundMark x1="19409" y1="39200" x2="19409" y2="39200"/>
                          <a14:backgroundMark x1="21941" y1="38400" x2="21941" y2="38400"/>
                          <a14:backgroundMark x1="27848" y1="26000" x2="30380" y2="25600"/>
                          <a14:backgroundMark x1="25738" y1="54800" x2="32068" y2="56400"/>
                          <a14:backgroundMark x1="67511" y1="57200" x2="70042" y2="56800"/>
                          <a14:backgroundMark x1="71730" y1="24400" x2="71308" y2="20800"/>
                          <a14:backgroundMark x1="39241" y1="13200" x2="37553" y2="12400"/>
                          <a14:backgroundMark x1="46835" y1="61600" x2="54430" y2="59600"/>
                          <a14:backgroundMark x1="38819" y1="42800" x2="38397" y2="27600"/>
                          <a14:backgroundMark x1="45992" y1="34000" x2="45992" y2="3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32" r="13699" b="30723"/>
            <a:stretch/>
          </p:blipFill>
          <p:spPr bwMode="auto">
            <a:xfrm rot="454489">
              <a:off x="11142666" y="-1200171"/>
              <a:ext cx="640745" cy="656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720012" y="1944912"/>
              <a:ext cx="184731" cy="52399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lnSpc>
                  <a:spcPct val="80000"/>
                </a:lnSpc>
                <a:spcBef>
                  <a:spcPts val="1000"/>
                </a:spcBef>
                <a:defRPr sz="4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defRPr>
              </a:lvl1pPr>
            </a:lstStyle>
            <a:p>
              <a:endParaRPr lang="ko-KR" altLang="en-US" sz="3300" dirty="0">
                <a:effectLst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6" name="그림 25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8251371" y="4680856"/>
              <a:ext cx="3831772" cy="2166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>
                <a:latin typeface="배달의민족 도현"/>
                <a:ea typeface="배달의민족 도현"/>
              </a:rPr>
              <a:t>01.</a:t>
            </a:r>
          </a:p>
          <a:p>
            <a:pPr lvl="0">
              <a:spcBef>
                <a:spcPct val="35000"/>
              </a:spcBef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개발동기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6696" y="2358990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7790" r="23450"/>
          <a:stretch>
            <a:fillRect/>
          </a:stretch>
        </p:blipFill>
        <p:spPr>
          <a:xfrm>
            <a:off x="2487384" y="4205769"/>
            <a:ext cx="1638301" cy="2745581"/>
          </a:xfrm>
        </p:spPr>
      </p:pic>
      <p:sp>
        <p:nvSpPr>
          <p:cNvPr id="9" name="구름 8"/>
          <p:cNvSpPr/>
          <p:nvPr/>
        </p:nvSpPr>
        <p:spPr>
          <a:xfrm>
            <a:off x="3865940" y="285541"/>
            <a:ext cx="4730400" cy="37692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25400"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구름 22"/>
          <p:cNvSpPr/>
          <p:nvPr/>
        </p:nvSpPr>
        <p:spPr>
          <a:xfrm>
            <a:off x="7279963" y="3042265"/>
            <a:ext cx="4731466" cy="3768110"/>
          </a:xfrm>
          <a:prstGeom prst="ellipse">
            <a:avLst/>
          </a:prstGeom>
          <a:blipFill dpi="0" rotWithShape="1">
            <a:blip r:embed="rId6"/>
            <a:srcRect/>
            <a:stretch>
              <a:fillRect b="5000"/>
            </a:stretch>
          </a:blipFill>
          <a:ln w="25400"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/>
              <a:t>ㅁ</a:t>
            </a:r>
          </a:p>
        </p:txBody>
      </p:sp>
      <p:sp>
        <p:nvSpPr>
          <p:cNvPr id="13" name="타원 12"/>
          <p:cNvSpPr/>
          <p:nvPr/>
        </p:nvSpPr>
        <p:spPr>
          <a:xfrm>
            <a:off x="3415051" y="4019436"/>
            <a:ext cx="185966" cy="185966"/>
          </a:xfrm>
          <a:prstGeom prst="ellipse">
            <a:avLst/>
          </a:prstGeom>
          <a:gradFill flip="none" rotWithShape="1">
            <a:gsLst>
              <a:gs pos="0">
                <a:srgbClr val="EDEDED">
                  <a:shade val="30000"/>
                  <a:satMod val="115000"/>
                </a:srgbClr>
              </a:gs>
              <a:gs pos="50000">
                <a:srgbClr val="EDEDED">
                  <a:shade val="67500"/>
                  <a:satMod val="115000"/>
                </a:srgbClr>
              </a:gs>
              <a:gs pos="100000">
                <a:srgbClr val="EDEDE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DDDC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508034" y="3559480"/>
            <a:ext cx="272273" cy="272273"/>
          </a:xfrm>
          <a:prstGeom prst="ellipse">
            <a:avLst/>
          </a:prstGeom>
          <a:gradFill flip="none" rotWithShape="1">
            <a:gsLst>
              <a:gs pos="0">
                <a:srgbClr val="EDEDED">
                  <a:shade val="30000"/>
                  <a:satMod val="115000"/>
                </a:srgbClr>
              </a:gs>
              <a:gs pos="50000">
                <a:srgbClr val="EDEDED">
                  <a:shade val="67500"/>
                  <a:satMod val="115000"/>
                </a:srgbClr>
              </a:gs>
              <a:gs pos="100000">
                <a:srgbClr val="EDEDE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DDDC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824479" y="3219004"/>
            <a:ext cx="362395" cy="362395"/>
          </a:xfrm>
          <a:prstGeom prst="ellipse">
            <a:avLst/>
          </a:prstGeom>
          <a:gradFill flip="none" rotWithShape="1">
            <a:gsLst>
              <a:gs pos="0">
                <a:srgbClr val="EDEDED">
                  <a:shade val="30000"/>
                  <a:satMod val="115000"/>
                </a:srgbClr>
              </a:gs>
              <a:gs pos="50000">
                <a:srgbClr val="EDEDED">
                  <a:shade val="67500"/>
                  <a:satMod val="115000"/>
                </a:srgbClr>
              </a:gs>
              <a:gs pos="100000">
                <a:srgbClr val="EDEDE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DDDC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996492" y="4518912"/>
            <a:ext cx="185966" cy="185966"/>
          </a:xfrm>
          <a:prstGeom prst="ellipse">
            <a:avLst/>
          </a:prstGeom>
          <a:gradFill flip="none" rotWithShape="1">
            <a:gsLst>
              <a:gs pos="0">
                <a:srgbClr val="DDDCDA">
                  <a:shade val="30000"/>
                  <a:satMod val="115000"/>
                </a:srgbClr>
              </a:gs>
              <a:gs pos="50000">
                <a:srgbClr val="DDDCDA">
                  <a:shade val="67500"/>
                  <a:satMod val="115000"/>
                </a:srgbClr>
              </a:gs>
              <a:gs pos="100000">
                <a:srgbClr val="DDDC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DDDC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707303" y="4622801"/>
            <a:ext cx="272273" cy="272273"/>
          </a:xfrm>
          <a:prstGeom prst="ellipse">
            <a:avLst/>
          </a:prstGeom>
          <a:gradFill flip="none" rotWithShape="1">
            <a:gsLst>
              <a:gs pos="0">
                <a:srgbClr val="DDDCDA">
                  <a:shade val="30000"/>
                  <a:satMod val="115000"/>
                </a:srgbClr>
              </a:gs>
              <a:gs pos="50000">
                <a:srgbClr val="DDDCDA">
                  <a:shade val="67500"/>
                  <a:satMod val="115000"/>
                </a:srgbClr>
              </a:gs>
              <a:gs pos="100000">
                <a:srgbClr val="DDDC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DDDC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446794" y="4704877"/>
            <a:ext cx="362395" cy="362395"/>
          </a:xfrm>
          <a:prstGeom prst="ellipse">
            <a:avLst/>
          </a:prstGeom>
          <a:gradFill flip="none" rotWithShape="1">
            <a:gsLst>
              <a:gs pos="0">
                <a:srgbClr val="DDDCDA">
                  <a:shade val="30000"/>
                  <a:satMod val="115000"/>
                </a:srgbClr>
              </a:gs>
              <a:gs pos="50000">
                <a:srgbClr val="DDDCDA">
                  <a:shade val="67500"/>
                  <a:satMod val="115000"/>
                </a:srgbClr>
              </a:gs>
              <a:gs pos="100000">
                <a:srgbClr val="DDDC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DDDC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273460" y="4704877"/>
            <a:ext cx="583642" cy="583642"/>
          </a:xfrm>
          <a:prstGeom prst="ellipse">
            <a:avLst/>
          </a:prstGeom>
          <a:gradFill flip="none" rotWithShape="1">
            <a:gsLst>
              <a:gs pos="0">
                <a:srgbClr val="DDDCDA">
                  <a:shade val="30000"/>
                  <a:satMod val="115000"/>
                </a:srgbClr>
              </a:gs>
              <a:gs pos="50000">
                <a:srgbClr val="DDDCDA">
                  <a:shade val="67500"/>
                  <a:satMod val="115000"/>
                </a:srgbClr>
              </a:gs>
              <a:gs pos="100000">
                <a:srgbClr val="DDDC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DDDC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52400" y="6371103"/>
            <a:ext cx="253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en-US" altLang="ko-KR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pic>
        <p:nvPicPr>
          <p:cNvPr id="25" name="Picture 4" descr="경남과학기술대학교"/>
          <p:cNvPicPr>
            <a:picLocks noChangeAspect="1" noChangeArrowheads="1"/>
          </p:cNvPicPr>
          <p:nvPr/>
        </p:nvPicPr>
        <p:blipFill rotWithShape="1">
          <a:blip r:embed="rId7"/>
          <a:srcRect l="14930" r="13700" b="30720"/>
          <a:stretch>
            <a:fillRect/>
          </a:stretch>
        </p:blipFill>
        <p:spPr>
          <a:xfrm>
            <a:off x="87083" y="58057"/>
            <a:ext cx="486194" cy="497837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56220" y="3468113"/>
            <a:ext cx="2109460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>
                <a:solidFill>
                  <a:schemeClr val="bg1"/>
                </a:solidFill>
                <a:latin typeface="배달의민족 도현"/>
                <a:ea typeface="배달의민족 도현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배달의민족 도현"/>
                <a:ea typeface="배달의민족 도현"/>
              </a:rPr>
              <a:t>개발동기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기대효과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활용방안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03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사용부품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04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완성작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&amp;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회로도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05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작동영상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083" y="6482494"/>
            <a:ext cx="1335172" cy="25794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2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/9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4041962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13" grpId="0" animBg="1"/>
      <p:bldP spid="28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90" r="10320"/>
          <a:stretch>
            <a:fillRect/>
          </a:stretch>
        </p:blipFill>
        <p:spPr>
          <a:xfrm>
            <a:off x="8858250" y="1261905"/>
            <a:ext cx="2886078" cy="2811780"/>
          </a:xfrm>
          <a:prstGeom prst="rect">
            <a:avLst/>
          </a:prstGeom>
          <a:ln w="25400" cap="flat" cmpd="sng">
            <a:solidFill>
              <a:schemeClr val="tx1"/>
            </a:solidFill>
            <a:prstDash val="solid"/>
            <a:round/>
          </a:ln>
        </p:spPr>
      </p:pic>
      <p:cxnSp>
        <p:nvCxnSpPr>
          <p:cNvPr id="31" name="직선 연결선 3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86696" y="2462687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 smtClean="0">
                <a:latin typeface="배달의민족 도현"/>
                <a:ea typeface="배달의민족 도현"/>
              </a:rPr>
              <a:t>02.</a:t>
            </a:r>
            <a:endParaRPr lang="en-US" altLang="ko-KR" sz="2400" dirty="0">
              <a:latin typeface="배달의민족 도현"/>
              <a:ea typeface="배달의민족 도현"/>
            </a:endParaRPr>
          </a:p>
          <a:p>
            <a:pPr lvl="0">
              <a:spcBef>
                <a:spcPct val="35000"/>
              </a:spcBef>
              <a:defRPr lang="ko-KR" altLang="en-US"/>
            </a:pPr>
            <a:r>
              <a:rPr lang="ko-KR" altLang="en-US" sz="2400" dirty="0">
                <a:latin typeface="배달의민족 도현"/>
                <a:ea typeface="배달의민족 도현"/>
              </a:rPr>
              <a:t>기대효과</a:t>
            </a:r>
          </a:p>
          <a:p>
            <a:pPr lvl="0">
              <a:spcBef>
                <a:spcPct val="35000"/>
              </a:spcBef>
              <a:defRPr lang="ko-KR" altLang="en-US"/>
            </a:pPr>
            <a:r>
              <a:rPr lang="ko-KR" altLang="en-US" sz="2400" dirty="0">
                <a:latin typeface="배달의민족 도현"/>
                <a:ea typeface="배달의민족 도현"/>
              </a:rPr>
              <a:t>활용방안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pic>
        <p:nvPicPr>
          <p:cNvPr id="21" name="Picture 4" descr="경남과학기술대학교"/>
          <p:cNvPicPr>
            <a:picLocks noChangeAspect="1" noChangeArrowheads="1"/>
          </p:cNvPicPr>
          <p:nvPr/>
        </p:nvPicPr>
        <p:blipFill rotWithShape="1">
          <a:blip r:embed="rId3"/>
          <a:srcRect l="14930" r="13700" b="30720"/>
          <a:stretch>
            <a:fillRect/>
          </a:stretch>
        </p:blipFill>
        <p:spPr>
          <a:xfrm>
            <a:off x="87083" y="58057"/>
            <a:ext cx="486194" cy="497837"/>
          </a:xfrm>
          <a:prstGeom prst="rect">
            <a:avLst/>
          </a:prstGeom>
          <a:noFill/>
        </p:spPr>
      </p:pic>
      <p:pic>
        <p:nvPicPr>
          <p:cNvPr id="16" name="_x233675872" descr="EMB0000198c227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40082" y="1258628"/>
            <a:ext cx="2823902" cy="2826077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</a:ln>
        </p:spPr>
      </p:pic>
      <p:pic>
        <p:nvPicPr>
          <p:cNvPr id="17" name="_x233676432" descr="EMB0000198c227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74000" y="1245600"/>
            <a:ext cx="2827786" cy="28548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</a:ln>
        </p:spPr>
      </p:pic>
      <p:pic>
        <p:nvPicPr>
          <p:cNvPr id="19" name="_x233676432" descr="EMB0000198c2279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7181556" y="-283990"/>
            <a:ext cx="3621045" cy="2746677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2543174" y="3695700"/>
            <a:ext cx="2886075" cy="409575"/>
          </a:xfrm>
          <a:prstGeom prst="rect">
            <a:avLst/>
          </a:prstGeom>
          <a:solidFill>
            <a:schemeClr val="bg2">
              <a:lumMod val="30000"/>
              <a:alpha val="51000"/>
            </a:schemeClr>
          </a:solidFill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배달의민족 도현"/>
                <a:ea typeface="배달의민족 도현"/>
              </a:rPr>
              <a:t>비 탈 길</a:t>
            </a:r>
          </a:p>
        </p:txBody>
      </p:sp>
      <p:sp>
        <p:nvSpPr>
          <p:cNvPr id="36" name="사각형: 둥근 모서리 35"/>
          <p:cNvSpPr/>
          <p:nvPr/>
        </p:nvSpPr>
        <p:spPr>
          <a:xfrm>
            <a:off x="2656800" y="4352400"/>
            <a:ext cx="9104400" cy="2048400"/>
          </a:xfrm>
          <a:prstGeom prst="roundRect">
            <a:avLst>
              <a:gd name="adj" fmla="val 16667"/>
            </a:avLst>
          </a:prstGeom>
          <a:noFill/>
          <a:ln w="50800" algn="ctr">
            <a:solidFill>
              <a:srgbClr val="1B17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ko-KR"/>
          </a:p>
        </p:txBody>
      </p:sp>
      <p:sp>
        <p:nvSpPr>
          <p:cNvPr id="2" name="직사각형 1"/>
          <p:cNvSpPr/>
          <p:nvPr/>
        </p:nvSpPr>
        <p:spPr>
          <a:xfrm>
            <a:off x="3028949" y="4618161"/>
            <a:ext cx="8353426" cy="1433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b="1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자이로센서와</a:t>
            </a:r>
            <a:r>
              <a:rPr lang="ko-KR" altLang="en-US" b="1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가속도 센서를 이용하여 바퀴의 </a:t>
            </a:r>
            <a:r>
              <a:rPr lang="ko-KR" altLang="en-US" b="1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토크수를</a:t>
            </a:r>
            <a:r>
              <a:rPr lang="ko-KR" altLang="en-US" b="1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조정해 적절한 속도로 </a:t>
            </a:r>
            <a:r>
              <a:rPr lang="ko-KR" altLang="en-US" b="1" kern="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서서히 정지 </a:t>
            </a:r>
            <a:r>
              <a:rPr lang="ko-KR" altLang="en-US" b="1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 수 있는 브레이크 장치</a:t>
            </a:r>
            <a:endParaRPr lang="en-US" altLang="ko-KR" b="1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algn="just" fontAlgn="base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운전자들이 깜박하고 브레이크를 채우지 않더라도 </a:t>
            </a:r>
            <a:r>
              <a:rPr lang="ko-KR" altLang="en-US" b="1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사고를 미리 예방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20" y="3468113"/>
            <a:ext cx="2109460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개발동기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배달의민족 도현"/>
                <a:ea typeface="배달의민족 도현"/>
              </a:rPr>
              <a:t>기대효과</a:t>
            </a:r>
            <a:r>
              <a:rPr lang="en-US" altLang="ko-KR" sz="1400" dirty="0">
                <a:solidFill>
                  <a:schemeClr val="bg1"/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활용방안</a:t>
            </a:r>
            <a:endParaRPr lang="en-US" altLang="ko-KR" sz="1400" dirty="0" smtClean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03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사용부품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04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완성작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&amp;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회로도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05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작동영상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083" y="6482494"/>
            <a:ext cx="1335172" cy="25794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/9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29712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 smtClean="0">
                <a:latin typeface="배달의민족 도현"/>
                <a:ea typeface="배달의민족 도현"/>
              </a:rPr>
              <a:t>03.</a:t>
            </a:r>
            <a:endParaRPr lang="en-US" altLang="ko-KR" sz="2400" dirty="0">
              <a:latin typeface="배달의민족 도현"/>
              <a:ea typeface="배달의민족 도현"/>
            </a:endParaRPr>
          </a:p>
          <a:p>
            <a:pPr lvl="0">
              <a:spcBef>
                <a:spcPct val="39000"/>
              </a:spcBef>
              <a:defRPr lang="ko-KR" altLang="en-US"/>
            </a:pPr>
            <a:r>
              <a:rPr lang="ko-KR" altLang="en-US" sz="2150" dirty="0" smtClean="0">
                <a:latin typeface="배달의민족 도현"/>
                <a:ea typeface="배달의민족 도현"/>
              </a:rPr>
              <a:t>사용부품</a:t>
            </a:r>
            <a:endParaRPr lang="ko-KR" altLang="en-US" sz="2150" dirty="0">
              <a:latin typeface="배달의민족 도현"/>
              <a:ea typeface="배달의민족 도현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86696" y="2358990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경남과학기술대학교"/>
          <p:cNvPicPr>
            <a:picLocks noChangeAspect="1" noChangeArrowheads="1"/>
          </p:cNvPicPr>
          <p:nvPr/>
        </p:nvPicPr>
        <p:blipFill rotWithShape="1">
          <a:blip r:embed="rId3"/>
          <a:srcRect l="14930" r="13700" b="30720"/>
          <a:stretch>
            <a:fillRect/>
          </a:stretch>
        </p:blipFill>
        <p:spPr>
          <a:xfrm>
            <a:off x="87083" y="58057"/>
            <a:ext cx="486194" cy="497837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91" y="174628"/>
            <a:ext cx="2863614" cy="267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079" y="194179"/>
            <a:ext cx="3204659" cy="258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89751" y="29916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디스크브레이크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9714" y="2991671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MPU6050(</a:t>
            </a:r>
            <a:r>
              <a:rPr lang="ko-KR" altLang="en-US" dirty="0" err="1" smtClean="0"/>
              <a:t>자이로센서</a:t>
            </a:r>
            <a:r>
              <a:rPr lang="en-US" altLang="ko-KR" dirty="0" smtClean="0"/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012" y="133451"/>
            <a:ext cx="1985210" cy="268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632591" y="2991671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단 기어스위치</a:t>
            </a:r>
            <a:endParaRPr lang="en-US" altLang="ko-KR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688" y="3440316"/>
            <a:ext cx="3284620" cy="264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77915" y="6186437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en-US" altLang="ko-KR" dirty="0" smtClean="0"/>
              <a:t>UNO</a:t>
            </a:r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079" y="3328113"/>
            <a:ext cx="3211101" cy="265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437505" y="618643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디지털 </a:t>
            </a:r>
            <a:r>
              <a:rPr lang="ko-KR" altLang="en-US" dirty="0" err="1" smtClean="0"/>
              <a:t>서보모터</a:t>
            </a:r>
            <a:endParaRPr lang="en-US" altLang="ko-KR" dirty="0" smtClean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010" y="3557991"/>
            <a:ext cx="2933212" cy="219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9770450" y="618643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 외 부품들</a:t>
            </a:r>
            <a:endParaRPr lang="en-US" altLang="ko-KR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6220" y="3468113"/>
            <a:ext cx="2109460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개발동기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기대효과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활용방안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03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사용부품</a:t>
            </a:r>
            <a:endParaRPr lang="en-US" altLang="ko-KR" sz="1400" dirty="0" smtClean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04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완성작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&amp;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회로도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05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작동영상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083" y="6482494"/>
            <a:ext cx="1335172" cy="25794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4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/9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788397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2" grpId="0"/>
      <p:bldP spid="35" grpId="0"/>
      <p:bldP spid="36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86696" y="2358990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경남과학기술대학교"/>
          <p:cNvPicPr>
            <a:picLocks noChangeAspect="1" noChangeArrowheads="1"/>
          </p:cNvPicPr>
          <p:nvPr/>
        </p:nvPicPr>
        <p:blipFill rotWithShape="1">
          <a:blip r:embed="rId3"/>
          <a:srcRect l="14930" r="13700" b="30720"/>
          <a:stretch>
            <a:fillRect/>
          </a:stretch>
        </p:blipFill>
        <p:spPr>
          <a:xfrm>
            <a:off x="87083" y="58057"/>
            <a:ext cx="486194" cy="497837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91" y="174628"/>
            <a:ext cx="2863614" cy="267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68" y="3468113"/>
            <a:ext cx="3204659" cy="258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89751" y="29916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디스크브레이크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4304" y="6186437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MPU6050(</a:t>
            </a:r>
            <a:r>
              <a:rPr lang="ko-KR" altLang="en-US" dirty="0" err="1" smtClean="0"/>
              <a:t>자이로센서</a:t>
            </a:r>
            <a:r>
              <a:rPr lang="en-US" altLang="ko-KR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 smtClean="0">
                <a:latin typeface="배달의민족 도현"/>
                <a:ea typeface="배달의민족 도현"/>
              </a:rPr>
              <a:t>03.</a:t>
            </a:r>
            <a:endParaRPr lang="en-US" altLang="ko-KR" sz="2400" dirty="0">
              <a:latin typeface="배달의민족 도현"/>
              <a:ea typeface="배달의민족 도현"/>
            </a:endParaRPr>
          </a:p>
          <a:p>
            <a:pPr lvl="0">
              <a:spcBef>
                <a:spcPct val="39000"/>
              </a:spcBef>
              <a:defRPr lang="ko-KR" altLang="en-US"/>
            </a:pPr>
            <a:r>
              <a:rPr lang="ko-KR" altLang="en-US" sz="2150" dirty="0" smtClean="0">
                <a:latin typeface="배달의민족 도현"/>
                <a:ea typeface="배달의민족 도현"/>
              </a:rPr>
              <a:t>사용부품</a:t>
            </a:r>
            <a:endParaRPr lang="ko-KR" altLang="en-US" sz="2150" dirty="0">
              <a:latin typeface="배달의민족 도현"/>
              <a:ea typeface="배달의민족 도현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69292" y="581163"/>
            <a:ext cx="53431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디스크 브레이크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차 바퀴와 </a:t>
            </a:r>
            <a:r>
              <a:rPr lang="ko-KR" altLang="en-US" dirty="0"/>
              <a:t>함께 회전하는 디스크 양면에 패드를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압착한 </a:t>
            </a:r>
            <a:r>
              <a:rPr lang="ko-KR" altLang="en-US" dirty="0"/>
              <a:t>뒤 마찰을 일으켜 제동력을 </a:t>
            </a:r>
            <a:r>
              <a:rPr lang="ko-KR" altLang="en-US" dirty="0" smtClean="0"/>
              <a:t>얻는 브레이크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46" y="2358990"/>
            <a:ext cx="5736354" cy="417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69290" y="3753194"/>
            <a:ext cx="6556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MPU6050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물체의 회전속도인 각속도의 값을 이용하는 센서</a:t>
            </a:r>
            <a:r>
              <a:rPr lang="en-US" altLang="ko-KR" dirty="0" smtClean="0"/>
              <a:t>.(</a:t>
            </a:r>
            <a:r>
              <a:rPr lang="ko-KR" altLang="en-US" dirty="0" smtClean="0"/>
              <a:t>각속도센서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예제가 많고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오픈소스가</a:t>
            </a:r>
            <a:r>
              <a:rPr lang="ko-KR" altLang="en-US" dirty="0" smtClean="0"/>
              <a:t> 많아 사용하기 간편</a:t>
            </a:r>
            <a:r>
              <a:rPr lang="en-US" altLang="ko-KR" dirty="0" smtClean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97377" y="5157252"/>
            <a:ext cx="4171335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*</a:t>
            </a:r>
            <a:r>
              <a:rPr lang="ko-KR" altLang="en-US" sz="1200" dirty="0" smtClean="0"/>
              <a:t>각속도 </a:t>
            </a:r>
            <a:r>
              <a:rPr lang="en-US" altLang="ko-KR" sz="1200" dirty="0"/>
              <a:t>: </a:t>
            </a:r>
            <a:r>
              <a:rPr lang="ko-KR" altLang="en-US" sz="1200" dirty="0"/>
              <a:t>어떤 물체가 회전운동 할 때 생기는 </a:t>
            </a:r>
            <a:r>
              <a:rPr lang="ko-KR" altLang="en-US" sz="1200" dirty="0" err="1"/>
              <a:t>코리올리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힘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을 전기적 </a:t>
            </a:r>
            <a:r>
              <a:rPr lang="ko-KR" altLang="en-US" sz="1200" dirty="0"/>
              <a:t>신호로 변환하여 계산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3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*</a:t>
            </a:r>
            <a:r>
              <a:rPr lang="ko-KR" altLang="en-US" sz="1200" dirty="0" err="1" smtClean="0"/>
              <a:t>코리올리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힘 </a:t>
            </a:r>
            <a:r>
              <a:rPr lang="en-US" altLang="ko-KR" sz="1200" dirty="0"/>
              <a:t>: </a:t>
            </a:r>
            <a:r>
              <a:rPr lang="ko-KR" altLang="en-US" sz="1200" dirty="0"/>
              <a:t>운동하는 물체의 속도에 비례하며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운동방향에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수직인 </a:t>
            </a:r>
            <a:r>
              <a:rPr lang="ko-KR" altLang="en-US" sz="1200" dirty="0"/>
              <a:t>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20" y="3468113"/>
            <a:ext cx="2109460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개발동기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기대효과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활용방안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03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사용부품</a:t>
            </a:r>
            <a:endParaRPr lang="en-US" altLang="ko-KR" sz="1400" dirty="0" smtClean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04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완성작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&amp;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회로도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05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작동영상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83" y="6482494"/>
            <a:ext cx="1335172" cy="25794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5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/9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670049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 smtClean="0">
                <a:latin typeface="배달의민족 도현"/>
                <a:ea typeface="배달의민족 도현"/>
              </a:rPr>
              <a:t>04.</a:t>
            </a:r>
            <a:endParaRPr lang="en-US" altLang="ko-KR" sz="2400" dirty="0">
              <a:latin typeface="배달의민족 도현"/>
              <a:ea typeface="배달의민족 도현"/>
            </a:endParaRPr>
          </a:p>
          <a:p>
            <a:pPr lvl="0">
              <a:spcBef>
                <a:spcPct val="35000"/>
              </a:spcBef>
              <a:defRPr lang="ko-KR" altLang="en-US"/>
            </a:pPr>
            <a:r>
              <a:rPr lang="ko-KR" altLang="en-US" sz="2400" dirty="0" err="1" smtClean="0">
                <a:latin typeface="배달의민족 도현"/>
                <a:ea typeface="배달의민족 도현"/>
              </a:rPr>
              <a:t>완성작</a:t>
            </a:r>
            <a:endParaRPr lang="en-US" altLang="ko-KR" sz="2400" dirty="0" smtClean="0">
              <a:latin typeface="배달의민족 도현"/>
              <a:ea typeface="배달의민족 도현"/>
            </a:endParaRPr>
          </a:p>
          <a:p>
            <a:pPr lvl="0">
              <a:spcBef>
                <a:spcPct val="35000"/>
              </a:spcBef>
              <a:defRPr lang="ko-KR" altLang="en-US"/>
            </a:pPr>
            <a:r>
              <a:rPr lang="en-US" altLang="ko-KR" sz="2400" dirty="0" smtClean="0">
                <a:latin typeface="배달의민족 도현"/>
                <a:ea typeface="배달의민족 도현"/>
              </a:rPr>
              <a:t>   &amp; </a:t>
            </a:r>
          </a:p>
          <a:p>
            <a:pPr lvl="0">
              <a:spcBef>
                <a:spcPct val="35000"/>
              </a:spcBef>
              <a:defRPr lang="ko-KR" altLang="en-US"/>
            </a:pPr>
            <a:r>
              <a:rPr lang="ko-KR" altLang="en-US" sz="2400" dirty="0" smtClean="0">
                <a:latin typeface="배달의민족 도현"/>
                <a:ea typeface="배달의민족 도현"/>
              </a:rPr>
              <a:t>회로도</a:t>
            </a:r>
            <a:endParaRPr lang="ko-KR" altLang="en-US" sz="2400" dirty="0">
              <a:latin typeface="배달의민족 도현"/>
              <a:ea typeface="배달의민족 도현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86696" y="2905240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2400" y="6371103"/>
            <a:ext cx="253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en-US" altLang="ko-KR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pic>
        <p:nvPicPr>
          <p:cNvPr id="25" name="Picture 4" descr="경남과학기술대학교"/>
          <p:cNvPicPr>
            <a:picLocks noChangeAspect="1" noChangeArrowheads="1"/>
          </p:cNvPicPr>
          <p:nvPr/>
        </p:nvPicPr>
        <p:blipFill rotWithShape="1">
          <a:blip r:embed="rId3"/>
          <a:srcRect l="14930" r="13700" b="30720"/>
          <a:stretch>
            <a:fillRect/>
          </a:stretch>
        </p:blipFill>
        <p:spPr>
          <a:xfrm>
            <a:off x="87083" y="58057"/>
            <a:ext cx="486194" cy="49783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6220" y="3468113"/>
            <a:ext cx="2109460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개발동기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기대효과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활용방안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03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사용부품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04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완성작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&amp;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회로도</a:t>
            </a:r>
            <a:endParaRPr lang="en-US" altLang="ko-KR" sz="1400" dirty="0" smtClean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05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작동영상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C:\Users\a\Desktop\KakaoTalk_20181001_1646474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12" y="595116"/>
            <a:ext cx="8358902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\Desktop\KakaoTalk_20181001_1646480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12" y="598604"/>
            <a:ext cx="8359200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\Desktop\KakaoTalk_20181001_16464644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12" y="598604"/>
            <a:ext cx="8359200" cy="566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083" y="6482494"/>
            <a:ext cx="1335172" cy="25794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6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/9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2400" y="6371103"/>
            <a:ext cx="253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en-US" altLang="ko-KR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pic>
        <p:nvPicPr>
          <p:cNvPr id="25" name="Picture 4" descr="경남과학기술대학교"/>
          <p:cNvPicPr>
            <a:picLocks noChangeAspect="1" noChangeArrowheads="1"/>
          </p:cNvPicPr>
          <p:nvPr/>
        </p:nvPicPr>
        <p:blipFill rotWithShape="1">
          <a:blip r:embed="rId3"/>
          <a:srcRect l="14930" r="13700" b="30720"/>
          <a:stretch>
            <a:fillRect/>
          </a:stretch>
        </p:blipFill>
        <p:spPr>
          <a:xfrm>
            <a:off x="87083" y="58057"/>
            <a:ext cx="486194" cy="497837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375" y="351040"/>
            <a:ext cx="7375290" cy="6020063"/>
          </a:xfrm>
          <a:prstGeom prst="rect">
            <a:avLst/>
          </a:prstGeom>
          <a:ln w="38100">
            <a:solidFill>
              <a:srgbClr val="685D9F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6377049" y="1631760"/>
            <a:ext cx="320634" cy="14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805054" y="1631760"/>
            <a:ext cx="320634" cy="14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endParaRPr lang="ko-KR" altLang="en-US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76898" y="1631760"/>
            <a:ext cx="320634" cy="14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ko-KR" altLang="en-US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70664" y="1631760"/>
            <a:ext cx="320634" cy="14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endParaRPr lang="ko-KR" altLang="en-US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220" y="3468113"/>
            <a:ext cx="2109460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개발동기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기대효과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활용방안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03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사용부품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04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완성작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&amp;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회로도</a:t>
            </a:r>
            <a:endParaRPr lang="en-US" altLang="ko-KR" sz="1400" dirty="0" smtClean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05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작동영상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3854" y="769241"/>
            <a:ext cx="1557774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 smtClean="0">
                <a:latin typeface="배달의민족 도현"/>
                <a:ea typeface="배달의민족 도현"/>
              </a:rPr>
              <a:t>04.</a:t>
            </a:r>
            <a:endParaRPr lang="en-US" altLang="ko-KR" sz="2400" dirty="0">
              <a:latin typeface="배달의민족 도현"/>
              <a:ea typeface="배달의민족 도현"/>
            </a:endParaRPr>
          </a:p>
          <a:p>
            <a:pPr lvl="0">
              <a:spcBef>
                <a:spcPct val="35000"/>
              </a:spcBef>
              <a:defRPr lang="ko-KR" altLang="en-US"/>
            </a:pPr>
            <a:r>
              <a:rPr lang="ko-KR" altLang="en-US" sz="2400" dirty="0" err="1" smtClean="0">
                <a:latin typeface="배달의민족 도현"/>
                <a:ea typeface="배달의민족 도현"/>
              </a:rPr>
              <a:t>완성작</a:t>
            </a:r>
            <a:endParaRPr lang="en-US" altLang="ko-KR" sz="2400" dirty="0" smtClean="0">
              <a:latin typeface="배달의민족 도현"/>
              <a:ea typeface="배달의민족 도현"/>
            </a:endParaRPr>
          </a:p>
          <a:p>
            <a:pPr lvl="0">
              <a:spcBef>
                <a:spcPct val="35000"/>
              </a:spcBef>
              <a:defRPr lang="ko-KR" altLang="en-US"/>
            </a:pPr>
            <a:r>
              <a:rPr lang="en-US" altLang="ko-KR" sz="2400" dirty="0" smtClean="0">
                <a:latin typeface="배달의민족 도현"/>
                <a:ea typeface="배달의민족 도현"/>
              </a:rPr>
              <a:t>   &amp; </a:t>
            </a:r>
          </a:p>
          <a:p>
            <a:pPr lvl="0">
              <a:spcBef>
                <a:spcPct val="35000"/>
              </a:spcBef>
              <a:defRPr lang="ko-KR" altLang="en-US"/>
            </a:pPr>
            <a:r>
              <a:rPr lang="ko-KR" altLang="en-US" sz="2400" dirty="0" smtClean="0">
                <a:latin typeface="배달의민족 도현"/>
                <a:ea typeface="배달의민족 도현"/>
              </a:rPr>
              <a:t>회로도</a:t>
            </a:r>
            <a:endParaRPr lang="ko-KR" altLang="en-US" sz="2400" dirty="0">
              <a:latin typeface="배달의민족 도현"/>
              <a:ea typeface="배달의민족 도현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86696" y="2905240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083" y="6482494"/>
            <a:ext cx="1335172" cy="25794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7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/9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492425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 smtClean="0">
                <a:latin typeface="배달의민족 도현"/>
                <a:ea typeface="배달의민족 도현"/>
              </a:rPr>
              <a:t>05.</a:t>
            </a:r>
            <a:endParaRPr lang="en-US" altLang="ko-KR" sz="2400" dirty="0">
              <a:latin typeface="배달의민족 도현"/>
              <a:ea typeface="배달의민족 도현"/>
            </a:endParaRPr>
          </a:p>
          <a:p>
            <a:pPr lvl="0">
              <a:spcBef>
                <a:spcPct val="35000"/>
              </a:spcBef>
              <a:defRPr lang="ko-KR" altLang="en-US"/>
            </a:pPr>
            <a:r>
              <a:rPr lang="ko-KR" altLang="en-US" sz="2400" dirty="0" smtClean="0">
                <a:latin typeface="배달의민족 도현"/>
                <a:ea typeface="배달의민족 도현"/>
              </a:rPr>
              <a:t>작동영</a:t>
            </a:r>
            <a:r>
              <a:rPr lang="ko-KR" altLang="en-US" sz="2400" dirty="0">
                <a:latin typeface="배달의민족 도현"/>
                <a:ea typeface="배달의민족 도현"/>
              </a:rPr>
              <a:t>상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6696" y="2358990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2400" y="6371103"/>
            <a:ext cx="253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en-US" altLang="ko-KR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pic>
        <p:nvPicPr>
          <p:cNvPr id="25" name="Picture 4" descr="경남과학기술대학교"/>
          <p:cNvPicPr>
            <a:picLocks noChangeAspect="1" noChangeArrowheads="1"/>
          </p:cNvPicPr>
          <p:nvPr/>
        </p:nvPicPr>
        <p:blipFill rotWithShape="1">
          <a:blip r:embed="rId5"/>
          <a:srcRect l="14930" r="13700" b="30720"/>
          <a:stretch>
            <a:fillRect/>
          </a:stretch>
        </p:blipFill>
        <p:spPr>
          <a:xfrm>
            <a:off x="87083" y="58057"/>
            <a:ext cx="486194" cy="49783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6220" y="3468113"/>
            <a:ext cx="2109460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개발동기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기대효과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활용방안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03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사용부품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04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완성작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 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&amp; </a:t>
            </a: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회로도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05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작동영상</a:t>
            </a:r>
            <a:endParaRPr lang="ko-KR" altLang="en-US" sz="1400" dirty="0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2" name="작동영상_편집본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2404" y="306975"/>
            <a:ext cx="10109596" cy="6302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083" y="6482494"/>
            <a:ext cx="1335172" cy="25794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배달의민족 도현"/>
                <a:ea typeface="배달의민족 도현"/>
              </a:rPr>
              <a:t>8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/9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742658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52400" y="6371103"/>
            <a:ext cx="2533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en-US" altLang="ko-KR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64248" y="-100941"/>
            <a:ext cx="12763968" cy="7166759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77354" y="921689"/>
            <a:ext cx="747975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Q</a:t>
            </a:r>
            <a:r>
              <a:rPr lang="en-US" altLang="ko-K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&amp; </a:t>
            </a:r>
            <a:r>
              <a:rPr lang="en-US" altLang="ko-KR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A</a:t>
            </a:r>
            <a:endParaRPr lang="ko-KR" altLang="en-US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33467" y="5449268"/>
            <a:ext cx="74797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 lang="ko-KR" altLang="en-US"/>
            </a:pP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감사합니다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.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66051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rgbClr val="DDDCDA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337</Words>
  <Application>Microsoft Office PowerPoint</Application>
  <PresentationFormat>사용자 지정</PresentationFormat>
  <Paragraphs>109</Paragraphs>
  <Slides>9</Slides>
  <Notes>8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cap4</dc:creator>
  <cp:lastModifiedBy>Windows User</cp:lastModifiedBy>
  <cp:revision>104</cp:revision>
  <dcterms:created xsi:type="dcterms:W3CDTF">2017-04-28T02:46:42Z</dcterms:created>
  <dcterms:modified xsi:type="dcterms:W3CDTF">2018-10-24T00:57:06Z</dcterms:modified>
</cp:coreProperties>
</file>